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7"/>
  </p:notesMasterIdLst>
  <p:sldIdLst>
    <p:sldId id="256" r:id="rId2"/>
    <p:sldId id="264" r:id="rId3"/>
    <p:sldId id="265" r:id="rId4"/>
    <p:sldId id="266" r:id="rId5"/>
    <p:sldId id="319" r:id="rId6"/>
    <p:sldId id="267" r:id="rId7"/>
    <p:sldId id="268" r:id="rId8"/>
    <p:sldId id="269" r:id="rId9"/>
    <p:sldId id="270" r:id="rId10"/>
    <p:sldId id="304" r:id="rId11"/>
    <p:sldId id="285" r:id="rId12"/>
    <p:sldId id="286" r:id="rId13"/>
    <p:sldId id="287" r:id="rId14"/>
    <p:sldId id="288" r:id="rId15"/>
    <p:sldId id="290" r:id="rId16"/>
    <p:sldId id="280" r:id="rId17"/>
    <p:sldId id="281" r:id="rId18"/>
    <p:sldId id="321" r:id="rId19"/>
    <p:sldId id="317" r:id="rId20"/>
    <p:sldId id="318" r:id="rId21"/>
    <p:sldId id="324" r:id="rId22"/>
    <p:sldId id="262" r:id="rId23"/>
    <p:sldId id="326" r:id="rId24"/>
    <p:sldId id="263" r:id="rId25"/>
    <p:sldId id="325" r:id="rId2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89" autoAdjust="0"/>
  </p:normalViewPr>
  <p:slideViewPr>
    <p:cSldViewPr>
      <p:cViewPr varScale="1">
        <p:scale>
          <a:sx n="75" d="100"/>
          <a:sy n="75" d="100"/>
        </p:scale>
        <p:origin x="1666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0373E-74FE-4250-A91A-A394DF81AF04}" type="datetimeFigureOut">
              <a:rPr lang="en-US" smtClean="0"/>
              <a:pPr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55C49-8B6D-4DD2-9A17-F028C831E33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https://www.youtube.com/watch?v=nEVatZruJ7k&amp;feature=youtu.be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55C49-8B6D-4DD2-9A17-F028C831E33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British entrepreneur Kevin Ashton first coined the term in 1999 while working at Auto-ID Labs (originally called Auto-ID centers - referring to a global network of Radio-frequency identification (RFID) connected objects).[10] Typically, </a:t>
            </a:r>
            <a:r>
              <a:rPr lang="en-US" dirty="0" err="1"/>
              <a:t>IoT</a:t>
            </a:r>
            <a:r>
              <a:rPr lang="en-US" dirty="0"/>
              <a:t> is expected to offer advanced connectivity of devices, systems, and services that goes beyond machine-to-machine communications (M2M) and covers a variety of protocols, domains, and applications.[11] The interconnection of these embedded devices (including smart objects), is expected to usher in automation in nearly all fields, while also enabling advanced applications like a Smart Grid,[12] and expanding to the areas such as smart cities.</a:t>
            </a:r>
          </a:p>
          <a:p>
            <a:endParaRPr lang="en-US" dirty="0"/>
          </a:p>
          <a:p>
            <a:r>
              <a:rPr lang="en-US" dirty="0"/>
              <a:t>Cisco Systems refers</a:t>
            </a:r>
            <a:r>
              <a:rPr lang="en-US" baseline="0" dirty="0"/>
              <a:t> to </a:t>
            </a:r>
            <a:r>
              <a:rPr lang="en-US" baseline="0" dirty="0" err="1"/>
              <a:t>IoT</a:t>
            </a:r>
            <a:r>
              <a:rPr lang="en-US" baseline="0" dirty="0"/>
              <a:t> as the “Internet of Everything”…</a:t>
            </a:r>
          </a:p>
          <a:p>
            <a:endParaRPr lang="en-US" baseline="0" dirty="0"/>
          </a:p>
          <a:p>
            <a:r>
              <a:rPr lang="en-US" baseline="0" dirty="0"/>
              <a:t>Bruce </a:t>
            </a:r>
            <a:r>
              <a:rPr lang="en-US" baseline="0" dirty="0" err="1"/>
              <a:t>Schinerer</a:t>
            </a:r>
            <a:r>
              <a:rPr lang="en-US" baseline="0" dirty="0"/>
              <a:t> recently referred to two new colloquial terms – World Spanning Robot and Benign Organization. There is also the term “</a:t>
            </a:r>
            <a:r>
              <a:rPr lang="en-US" baseline="0" dirty="0" err="1"/>
              <a:t>Skynet</a:t>
            </a:r>
            <a:r>
              <a:rPr lang="en-US" baseline="0" dirty="0"/>
              <a:t>” in reference to the Terminator movies that is frequently discussed in Blog and online postings/jargon.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55C49-8B6D-4DD2-9A17-F028C831E33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WSIS: World Summit on the Information Society, it’s a pair of conference about information society</a:t>
            </a: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372505D-8431-4453-BE00-9553D445A72B}" type="slidenum">
              <a:rPr lang="zh-CN" altLang="en-US" smtClean="0"/>
              <a:pPr eaLnBrk="1" hangingPunct="1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The semantic origin of the expression is composed by two words and concepts: “Internet” and “Thing”, where “Internet” can be defined as “The world-wide network of interconnected computer networks, based on a standard communication protocol, the Internet suite (TCP/IP)”, while “Thing” is “an object not precisely identifiable” Therefore, semantically, “Internet of Things” means “a world-wide network of interconnected objects uniquely addressable, based on standard </a:t>
            </a: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615E3B3-2B41-4887-BDE8-0C7D61BBC3A6}" type="slidenum">
              <a:rPr lang="zh-CN" altLang="en-US" smtClean="0"/>
              <a:pPr eaLnBrk="1" hangingPunct="1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1pPr>
            <a:lvl2pPr marL="685817" indent="-263776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2pPr>
            <a:lvl3pPr marL="1055103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3pPr>
            <a:lvl4pPr marL="1477145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4pPr>
            <a:lvl5pPr marL="1899186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5pPr>
            <a:lvl6pPr marL="2321227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6pPr>
            <a:lvl7pPr marL="2743269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7pPr>
            <a:lvl8pPr marL="3165310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8pPr>
            <a:lvl9pPr marL="3587351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9pPr>
          </a:lstStyle>
          <a:p>
            <a:pPr eaLnBrk="1" hangingPunct="1"/>
            <a:fld id="{C4D2069E-8388-4510-AECB-EAB90153FFB1}" type="slidenum">
              <a:rPr lang="zh-CN" altLang="en-US" b="0" smtClean="0">
                <a:latin typeface="Times New Roman" pitchFamily="18" charset="0"/>
                <a:ea typeface="宋体" pitchFamily="2" charset="-122"/>
              </a:rPr>
              <a:pPr eaLnBrk="1" hangingPunct="1"/>
              <a:t>11</a:t>
            </a:fld>
            <a:endParaRPr lang="en-US" altLang="zh-CN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在需要配一张图（另一张</a:t>
            </a:r>
            <a:r>
              <a:rPr lang="en-US" altLang="zh-CN"/>
              <a:t>PPT</a:t>
            </a:r>
            <a:r>
              <a:rPr lang="zh-CN" altLang="en-US"/>
              <a:t>）？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1pPr>
            <a:lvl2pPr marL="685817" indent="-263776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2pPr>
            <a:lvl3pPr marL="1055103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3pPr>
            <a:lvl4pPr marL="1477145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4pPr>
            <a:lvl5pPr marL="1899186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5pPr>
            <a:lvl6pPr marL="2321227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6pPr>
            <a:lvl7pPr marL="2743269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7pPr>
            <a:lvl8pPr marL="3165310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8pPr>
            <a:lvl9pPr marL="3587351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9pPr>
          </a:lstStyle>
          <a:p>
            <a:pPr eaLnBrk="1" hangingPunct="1"/>
            <a:fld id="{542693E6-2F3F-4944-95A0-8C7DD5A64E79}" type="slidenum">
              <a:rPr lang="zh-CN" altLang="en-US" b="0" smtClean="0">
                <a:latin typeface="Times New Roman" pitchFamily="18" charset="0"/>
                <a:ea typeface="宋体" pitchFamily="2" charset="-122"/>
              </a:rPr>
              <a:pPr eaLnBrk="1" hangingPunct="1"/>
              <a:t>12</a:t>
            </a:fld>
            <a:endParaRPr lang="en-US" altLang="zh-CN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r>
              <a:rPr lang="zh-CN" altLang="en-US" sz="900">
                <a:latin typeface="华文中宋" pitchFamily="2" charset="-122"/>
              </a:rPr>
              <a:t>嵌入化（</a:t>
            </a:r>
            <a:r>
              <a:rPr lang="en-US" altLang="zh-CN" sz="900">
                <a:latin typeface="华文中宋" pitchFamily="2" charset="-122"/>
              </a:rPr>
              <a:t>embedded</a:t>
            </a:r>
            <a:r>
              <a:rPr lang="zh-CN" altLang="en-US" sz="900">
                <a:latin typeface="华文中宋" pitchFamily="2" charset="-122"/>
              </a:rPr>
              <a:t>）</a:t>
            </a:r>
          </a:p>
          <a:p>
            <a:pPr eaLnBrk="1" hangingPunct="1">
              <a:defRPr/>
            </a:pPr>
            <a:r>
              <a:rPr lang="zh-CN" altLang="en-US"/>
              <a:t>传感器是一种物理装置或生物器官，能够探测、感受外界的信号、物理条件</a:t>
            </a:r>
            <a:r>
              <a:rPr lang="en-US" altLang="zh-CN"/>
              <a:t>(</a:t>
            </a:r>
            <a:r>
              <a:rPr lang="zh-CN" altLang="en-US"/>
              <a:t>如光、热、湿度</a:t>
            </a:r>
            <a:r>
              <a:rPr lang="en-US" altLang="zh-CN"/>
              <a:t>)</a:t>
            </a:r>
            <a:r>
              <a:rPr lang="zh-CN" altLang="en-US"/>
              <a:t>或化学组成</a:t>
            </a:r>
            <a:r>
              <a:rPr lang="en-US" altLang="zh-CN"/>
              <a:t>(</a:t>
            </a:r>
            <a:r>
              <a:rPr lang="zh-CN" altLang="en-US"/>
              <a:t>如烟雾</a:t>
            </a:r>
            <a:r>
              <a:rPr lang="en-US" altLang="zh-CN"/>
              <a:t>)</a:t>
            </a:r>
            <a:r>
              <a:rPr lang="zh-CN" altLang="en-US"/>
              <a:t>，并将探知的信息传递给其他装置或器官。如果把物联网比作人，那么传感器就像人体的五官。 </a:t>
            </a: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r>
              <a:rPr lang="zh-CN" altLang="en-US" sz="900">
                <a:latin typeface="华文中宋" pitchFamily="2" charset="-122"/>
              </a:rPr>
              <a:t>数据化（</a:t>
            </a:r>
            <a:r>
              <a:rPr lang="en-US" altLang="zh-CN" sz="900">
                <a:latin typeface="华文中宋" pitchFamily="2" charset="-122"/>
              </a:rPr>
              <a:t>data-intensive</a:t>
            </a:r>
            <a:r>
              <a:rPr lang="zh-CN" altLang="en-US" sz="900">
                <a:latin typeface="华文中宋" pitchFamily="2" charset="-122"/>
              </a:rPr>
              <a:t>）：</a:t>
            </a:r>
          </a:p>
          <a:p>
            <a:pPr eaLnBrk="1" hangingPunct="1">
              <a:defRPr/>
            </a:pPr>
            <a:r>
              <a:rPr lang="zh-CN" altLang="en-US"/>
              <a:t>美国曾预测，到</a:t>
            </a:r>
            <a:r>
              <a:rPr lang="en-US" altLang="zh-CN"/>
              <a:t>2020</a:t>
            </a:r>
            <a:r>
              <a:rPr lang="zh-CN" altLang="en-US"/>
              <a:t>年，物联网业务量与人与人之间的通信业务量相比，将是</a:t>
            </a:r>
            <a:r>
              <a:rPr lang="en-US" altLang="zh-CN"/>
              <a:t>30</a:t>
            </a:r>
            <a:r>
              <a:rPr lang="zh-CN" altLang="en-US"/>
              <a:t>：</a:t>
            </a:r>
            <a:r>
              <a:rPr lang="en-US" altLang="zh-CN"/>
              <a:t>1</a:t>
            </a:r>
            <a:r>
              <a:rPr lang="zh-CN" altLang="en-US"/>
              <a:t>的差距。</a:t>
            </a:r>
          </a:p>
          <a:p>
            <a:pPr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在这个整合的网络当中，存在能力超级强大的中心计算机群，能够对整合网络内的人员、机器、设备和基础设施实施实时的管理和控制。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1pPr>
            <a:lvl2pPr marL="685817" indent="-263776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2pPr>
            <a:lvl3pPr marL="1055103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3pPr>
            <a:lvl4pPr marL="1477145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4pPr>
            <a:lvl5pPr marL="1899186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5pPr>
            <a:lvl6pPr marL="2321227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6pPr>
            <a:lvl7pPr marL="2743269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7pPr>
            <a:lvl8pPr marL="3165310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8pPr>
            <a:lvl9pPr marL="3587351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9pPr>
          </a:lstStyle>
          <a:p>
            <a:pPr eaLnBrk="1" hangingPunct="1"/>
            <a:fld id="{37B4A552-CB1F-420E-8FA5-BDF5587C3798}" type="slidenum">
              <a:rPr lang="zh-CN" altLang="en-US" b="0" smtClean="0">
                <a:latin typeface="Times New Roman" pitchFamily="18" charset="0"/>
                <a:ea typeface="宋体" pitchFamily="2" charset="-122"/>
              </a:rPr>
              <a:pPr eaLnBrk="1" hangingPunct="1"/>
              <a:t>13</a:t>
            </a:fld>
            <a:endParaRPr lang="en-US" altLang="zh-CN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r>
              <a:rPr lang="zh-CN" altLang="en-US" sz="900">
                <a:latin typeface="华文中宋" pitchFamily="2" charset="-122"/>
              </a:rPr>
              <a:t>嵌入化（</a:t>
            </a:r>
            <a:r>
              <a:rPr lang="en-US" altLang="zh-CN" sz="900">
                <a:latin typeface="华文中宋" pitchFamily="2" charset="-122"/>
              </a:rPr>
              <a:t>embedded</a:t>
            </a:r>
            <a:r>
              <a:rPr lang="zh-CN" altLang="en-US" sz="900">
                <a:latin typeface="华文中宋" pitchFamily="2" charset="-122"/>
              </a:rPr>
              <a:t>）</a:t>
            </a:r>
          </a:p>
          <a:p>
            <a:pPr eaLnBrk="1" hangingPunct="1">
              <a:defRPr/>
            </a:pPr>
            <a:r>
              <a:rPr lang="zh-CN" altLang="en-US"/>
              <a:t>传感器是一种物理装置或生物器官，能够探测、感受外界的信号、物理条件</a:t>
            </a:r>
            <a:r>
              <a:rPr lang="en-US" altLang="zh-CN"/>
              <a:t>(</a:t>
            </a:r>
            <a:r>
              <a:rPr lang="zh-CN" altLang="en-US"/>
              <a:t>如光、热、湿度</a:t>
            </a:r>
            <a:r>
              <a:rPr lang="en-US" altLang="zh-CN"/>
              <a:t>)</a:t>
            </a:r>
            <a:r>
              <a:rPr lang="zh-CN" altLang="en-US"/>
              <a:t>或化学组成</a:t>
            </a:r>
            <a:r>
              <a:rPr lang="en-US" altLang="zh-CN"/>
              <a:t>(</a:t>
            </a:r>
            <a:r>
              <a:rPr lang="zh-CN" altLang="en-US"/>
              <a:t>如烟雾</a:t>
            </a:r>
            <a:r>
              <a:rPr lang="en-US" altLang="zh-CN"/>
              <a:t>)</a:t>
            </a:r>
            <a:r>
              <a:rPr lang="zh-CN" altLang="en-US"/>
              <a:t>，并将探知的信息传递给其他装置或器官。如果把物联网比作人，那么传感器就像人体的五官。 </a:t>
            </a: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endParaRPr lang="zh-CN" altLang="en-US" sz="900">
              <a:latin typeface="华文中宋" pitchFamily="2" charset="-122"/>
            </a:endParaRPr>
          </a:p>
          <a:p>
            <a:pPr eaLnBrk="1" hangingPunct="1">
              <a:defRPr/>
            </a:pPr>
            <a:r>
              <a:rPr lang="zh-CN" altLang="en-US" sz="900">
                <a:latin typeface="华文中宋" pitchFamily="2" charset="-122"/>
              </a:rPr>
              <a:t>数据化（</a:t>
            </a:r>
            <a:r>
              <a:rPr lang="en-US" altLang="zh-CN" sz="900">
                <a:latin typeface="华文中宋" pitchFamily="2" charset="-122"/>
              </a:rPr>
              <a:t>data-intensive</a:t>
            </a:r>
            <a:r>
              <a:rPr lang="zh-CN" altLang="en-US" sz="900">
                <a:latin typeface="华文中宋" pitchFamily="2" charset="-122"/>
              </a:rPr>
              <a:t>）：</a:t>
            </a:r>
          </a:p>
          <a:p>
            <a:pPr eaLnBrk="1" hangingPunct="1">
              <a:defRPr/>
            </a:pPr>
            <a:r>
              <a:rPr lang="zh-CN" altLang="en-US"/>
              <a:t>美国曾预测，到</a:t>
            </a:r>
            <a:r>
              <a:rPr lang="en-US" altLang="zh-CN"/>
              <a:t>2020</a:t>
            </a:r>
            <a:r>
              <a:rPr lang="zh-CN" altLang="en-US"/>
              <a:t>年，物联网业务量与人与人之间的通信业务量相比，将是</a:t>
            </a:r>
            <a:r>
              <a:rPr lang="en-US" altLang="zh-CN"/>
              <a:t>30</a:t>
            </a:r>
            <a:r>
              <a:rPr lang="zh-CN" altLang="en-US"/>
              <a:t>：</a:t>
            </a:r>
            <a:r>
              <a:rPr lang="en-US" altLang="zh-CN"/>
              <a:t>1</a:t>
            </a:r>
            <a:r>
              <a:rPr lang="zh-CN" altLang="en-US"/>
              <a:t>的差距。</a:t>
            </a:r>
          </a:p>
          <a:p>
            <a:pPr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在这个整合的网络当中，存在能力超级强大的中心计算机群，能够对整合网络内的人员、机器、设备和基础设施实施实时的管理和控制。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1pPr>
            <a:lvl2pPr marL="685817" indent="-263776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2pPr>
            <a:lvl3pPr marL="1055103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3pPr>
            <a:lvl4pPr marL="1477145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4pPr>
            <a:lvl5pPr marL="1899186" indent="-211021" defTabSz="874857" eaLnBrk="0" hangingPunct="0"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5pPr>
            <a:lvl6pPr marL="2321227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6pPr>
            <a:lvl7pPr marL="2743269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7pPr>
            <a:lvl8pPr marL="3165310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8pPr>
            <a:lvl9pPr marL="3587351" indent="-211021" defTabSz="874857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l"/>
              <a:defRPr b="1">
                <a:solidFill>
                  <a:schemeClr val="tx1"/>
                </a:solidFill>
                <a:latin typeface="Tahoma" pitchFamily="34" charset="0"/>
                <a:ea typeface="华文中宋" pitchFamily="2" charset="-122"/>
                <a:sym typeface="Wingdings" pitchFamily="2" charset="2"/>
              </a:defRPr>
            </a:lvl9pPr>
          </a:lstStyle>
          <a:p>
            <a:pPr eaLnBrk="1" hangingPunct="1"/>
            <a:fld id="{6AB56FDF-88AC-4932-987B-FA3CD4CF1E37}" type="slidenum">
              <a:rPr lang="zh-CN" altLang="en-US" b="0" smtClean="0">
                <a:latin typeface="Times New Roman" pitchFamily="18" charset="0"/>
                <a:ea typeface="宋体" pitchFamily="2" charset="-122"/>
              </a:rPr>
              <a:pPr eaLnBrk="1" hangingPunct="1"/>
              <a:t>14</a:t>
            </a:fld>
            <a:endParaRPr lang="en-US" altLang="zh-CN" b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http://www.iot-a.eu/public</a:t>
            </a:r>
          </a:p>
          <a:p>
            <a:r>
              <a:rPr lang="en-US" dirty="0"/>
              <a:t>https://github.com/OpenIotOrg/openiot</a:t>
            </a:r>
          </a:p>
          <a:p>
            <a:r>
              <a:rPr lang="en-US" dirty="0"/>
              <a:t>https://www.carriots.com/</a:t>
            </a:r>
          </a:p>
          <a:p>
            <a:r>
              <a:rPr lang="en-US" i="1" dirty="0"/>
              <a:t>https://www.</a:t>
            </a:r>
            <a:r>
              <a:rPr lang="en-US" b="1" i="1" dirty="0"/>
              <a:t>xively</a:t>
            </a:r>
            <a:r>
              <a:rPr lang="en-US" i="1" dirty="0"/>
              <a:t>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55C49-8B6D-4DD2-9A17-F028C831E33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52400"/>
            <a:ext cx="6313488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196975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196975"/>
            <a:ext cx="4038600" cy="237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725863"/>
            <a:ext cx="4038600" cy="2378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71280-57CE-450C-8E99-07EF60640D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2653756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pPr/>
              <a:t>06.02.2019</a:t>
            </a:fld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qtt.org/2013/12/mqtt-for-sensor-networks-mqtt-sn" TargetMode="External"/><Relationship Id="rId7" Type="http://schemas.openxmlformats.org/officeDocument/2006/relationships/hyperlink" Target="https://xmpp.org/" TargetMode="External"/><Relationship Id="rId2" Type="http://schemas.openxmlformats.org/officeDocument/2006/relationships/hyperlink" Target="http://mqtt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arconeous/smcp/tree/smcp-0.6" TargetMode="External"/><Relationship Id="rId5" Type="http://schemas.openxmlformats.org/officeDocument/2006/relationships/hyperlink" Target="https://datatracker.ietf.org/doc/draft-ietf-core-coap/" TargetMode="External"/><Relationship Id="rId4" Type="http://schemas.openxmlformats.org/officeDocument/2006/relationships/hyperlink" Target="http://mosquitto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active-streams.org/" TargetMode="External"/><Relationship Id="rId13" Type="http://schemas.openxmlformats.org/officeDocument/2006/relationships/hyperlink" Target="http://jelastic.com/" TargetMode="External"/><Relationship Id="rId3" Type="http://schemas.openxmlformats.org/officeDocument/2006/relationships/hyperlink" Target="https://wiki.eclipse.org/Mihini/M3DA_Specification" TargetMode="External"/><Relationship Id="rId7" Type="http://schemas.openxmlformats.org/officeDocument/2006/relationships/hyperlink" Target="https://en.wikipedia.org/wiki/Simple_Sensor_Interface_protocol" TargetMode="External"/><Relationship Id="rId12" Type="http://schemas.openxmlformats.org/officeDocument/2006/relationships/hyperlink" Target="http://wiki.webhooks.org/w/page/13385124/FrontPage" TargetMode="External"/><Relationship Id="rId2" Type="http://schemas.openxmlformats.org/officeDocument/2006/relationships/hyperlink" Target="https://github.com/joachimlindborg/XMPP-I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openkontrol.org/llap/index.php/openkontrol/69-LLAP%20-%20Lightweight%20Local%20Automation%20Protocol" TargetMode="External"/><Relationship Id="rId11" Type="http://schemas.openxmlformats.org/officeDocument/2006/relationships/hyperlink" Target="https://en.wikipedia.org/wiki/SOAP" TargetMode="External"/><Relationship Id="rId5" Type="http://schemas.openxmlformats.org/officeDocument/2006/relationships/hyperlink" Target="http://portals.omg.org/dds/" TargetMode="External"/><Relationship Id="rId15" Type="http://schemas.openxmlformats.org/officeDocument/2006/relationships/hyperlink" Target="https://websocket.org/" TargetMode="External"/><Relationship Id="rId10" Type="http://schemas.openxmlformats.org/officeDocument/2006/relationships/hyperlink" Target="https://en.wikipedia.org/wiki/Representational_state_transfer" TargetMode="External"/><Relationship Id="rId4" Type="http://schemas.openxmlformats.org/officeDocument/2006/relationships/hyperlink" Target="http://www.amqp.org/" TargetMode="External"/><Relationship Id="rId9" Type="http://schemas.openxmlformats.org/officeDocument/2006/relationships/hyperlink" Target="http://www.gs1.org/gsmp/kc/epcglobal/ons" TargetMode="External"/><Relationship Id="rId14" Type="http://schemas.openxmlformats.org/officeDocument/2006/relationships/hyperlink" Target="https://en.wikipedia.org/wiki/MongoD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bes.com/sites/gilpress/2014/08/22/internet-of-things-by-the-numbers-market-estimates-and-forecast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10952"/>
          </a:xfrm>
        </p:spPr>
        <p:txBody>
          <a:bodyPr/>
          <a:lstStyle/>
          <a:p>
            <a:r>
              <a:rPr lang="en-US" dirty="0"/>
              <a:t>Beginning of New Era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Arial"/>
              </a:rPr>
              <a:t>Unrestricted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12160" y="5733256"/>
            <a:ext cx="2880320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Presented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B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Suraj Choudhary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066800"/>
            <a:ext cx="5562600" cy="60960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200" b="1" dirty="0">
                <a:solidFill>
                  <a:schemeClr val="tx1"/>
                </a:solidFill>
                <a:latin typeface="+mn-lt"/>
                <a:ea typeface="宋体" pitchFamily="2" charset="-122"/>
              </a:rPr>
              <a:t>Scenario : </a:t>
            </a:r>
            <a:r>
              <a:rPr lang="en-GB" sz="2200" b="1" dirty="0">
                <a:solidFill>
                  <a:schemeClr val="tx1"/>
                </a:solidFill>
                <a:latin typeface="+mn-lt"/>
                <a:ea typeface="宋体" pitchFamily="2" charset="-122"/>
              </a:rPr>
              <a:t>Monitoring the Environment</a:t>
            </a:r>
          </a:p>
        </p:txBody>
      </p:sp>
      <p:pic>
        <p:nvPicPr>
          <p:cNvPr id="2099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9" t="18134" r="12384" b="8664"/>
          <a:stretch>
            <a:fillRect/>
          </a:stretch>
        </p:blipFill>
        <p:spPr>
          <a:xfrm>
            <a:off x="446087" y="1604585"/>
            <a:ext cx="7935913" cy="5024815"/>
          </a:xfrm>
        </p:spPr>
      </p:pic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29318" r="40398" b="40147"/>
          <a:stretch>
            <a:fillRect/>
          </a:stretch>
        </p:blipFill>
        <p:spPr bwMode="auto">
          <a:xfrm>
            <a:off x="457200" y="3756463"/>
            <a:ext cx="3581400" cy="264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9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29318" r="40398" b="43098"/>
          <a:stretch>
            <a:fillRect/>
          </a:stretch>
        </p:blipFill>
        <p:spPr bwMode="auto">
          <a:xfrm>
            <a:off x="4562475" y="3881438"/>
            <a:ext cx="3679304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489174"/>
            <a:ext cx="76200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ea typeface="宋体" charset="-122"/>
              </a:rPr>
              <a:t>The Application of </a:t>
            </a:r>
            <a:r>
              <a:rPr lang="en-US" altLang="zh-CN" sz="4000" dirty="0" err="1">
                <a:ea typeface="宋体" charset="-122"/>
              </a:rPr>
              <a:t>IoT</a:t>
            </a:r>
            <a:endParaRPr lang="en-US" altLang="zh-CN" sz="40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24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9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6313488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err="1"/>
              <a:t>IoT</a:t>
            </a:r>
            <a:r>
              <a:rPr lang="en-US" altLang="zh-CN" sz="4000" dirty="0"/>
              <a:t> and WSN</a:t>
            </a:r>
            <a:endParaRPr lang="en-US" altLang="zh-TW" sz="4000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773238"/>
            <a:ext cx="7753350" cy="865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ea typeface="+mj-ea"/>
              </a:rPr>
              <a:t>	</a:t>
            </a:r>
            <a:r>
              <a:rPr lang="zh-CN" altLang="zh-CN" sz="2400" dirty="0">
                <a:solidFill>
                  <a:srgbClr val="FF0000"/>
                </a:solidFill>
                <a:ea typeface="+mj-ea"/>
              </a:rPr>
              <a:t>×</a:t>
            </a:r>
            <a:r>
              <a:rPr lang="zh-CN" altLang="en-US" sz="2400" dirty="0">
                <a:ea typeface="+mj-ea"/>
              </a:rPr>
              <a:t> </a:t>
            </a:r>
            <a:r>
              <a:rPr lang="en-US" altLang="zh-CN" sz="2400" dirty="0">
                <a:ea typeface="+mj-ea"/>
              </a:rPr>
              <a:t>WSN is </a:t>
            </a:r>
            <a:r>
              <a:rPr lang="en-US" altLang="zh-CN" sz="2400" dirty="0" err="1">
                <a:ea typeface="+mj-ea"/>
              </a:rPr>
              <a:t>IoT</a:t>
            </a:r>
            <a:r>
              <a:rPr lang="en-US" altLang="zh-CN" sz="2400" dirty="0">
                <a:ea typeface="+mj-ea"/>
              </a:rPr>
              <a:t> 		</a:t>
            </a:r>
            <a:r>
              <a:rPr lang="zh-CN" altLang="zh-CN" sz="2400" dirty="0">
                <a:solidFill>
                  <a:srgbClr val="FF0000"/>
                </a:solidFill>
              </a:rPr>
              <a:t> √</a:t>
            </a:r>
            <a:r>
              <a:rPr lang="zh-CN" altLang="en-US" sz="2400" dirty="0">
                <a:ea typeface="+mj-ea"/>
              </a:rPr>
              <a:t> </a:t>
            </a:r>
            <a:r>
              <a:rPr lang="en-US" altLang="zh-CN" sz="2400" dirty="0" err="1">
                <a:ea typeface="+mj-ea"/>
              </a:rPr>
              <a:t>IoT</a:t>
            </a:r>
            <a:r>
              <a:rPr lang="en-US" altLang="zh-CN" sz="2400" dirty="0">
                <a:ea typeface="+mj-ea"/>
              </a:rPr>
              <a:t> has WSN</a:t>
            </a:r>
            <a:endParaRPr lang="en-US" altLang="zh-CN" sz="2400" dirty="0">
              <a:ea typeface="+mj-ea"/>
              <a:sym typeface="Wingdings" pitchFamily="2" charset="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endParaRPr lang="en-US" altLang="zh-CN" sz="2400" dirty="0">
              <a:ea typeface="+mj-ea"/>
              <a:sym typeface="Wingdings" pitchFamily="2" charset="2"/>
            </a:endParaRP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471488" y="3716338"/>
            <a:ext cx="7681912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0188" indent="-230188">
              <a:buFont typeface="Wingdings" pitchFamily="2" charset="2"/>
              <a:buNone/>
            </a:pPr>
            <a:r>
              <a:rPr lang="zh-CN" altLang="en-US" sz="2400" dirty="0">
                <a:latin typeface="+mn-lt"/>
              </a:rPr>
              <a:t>	</a:t>
            </a:r>
            <a:r>
              <a:rPr lang="zh-CN" altLang="zh-CN" sz="2800" dirty="0">
                <a:solidFill>
                  <a:srgbClr val="FF0000"/>
                </a:solidFill>
                <a:latin typeface="+mn-lt"/>
              </a:rPr>
              <a:t>√</a:t>
            </a:r>
            <a:r>
              <a:rPr lang="zh-CN" altLang="en-US" sz="2800" dirty="0">
                <a:latin typeface="+mn-lt"/>
              </a:rPr>
              <a:t>  </a:t>
            </a:r>
            <a:r>
              <a:rPr lang="en-US" altLang="zh-CN" sz="2400" dirty="0" err="1">
                <a:latin typeface="+mn-lt"/>
              </a:rPr>
              <a:t>IoT</a:t>
            </a:r>
            <a:r>
              <a:rPr lang="en-US" altLang="zh-CN" sz="2400" dirty="0">
                <a:latin typeface="+mn-lt"/>
              </a:rPr>
              <a:t> is not WSN</a:t>
            </a:r>
            <a:r>
              <a:rPr lang="zh-CN" altLang="en-US" sz="2400" dirty="0">
                <a:latin typeface="+mn-lt"/>
              </a:rPr>
              <a:t>  </a:t>
            </a:r>
            <a:r>
              <a:rPr lang="en-US" altLang="zh-CN" sz="2400" dirty="0">
                <a:latin typeface="+mn-lt"/>
              </a:rPr>
              <a:t>   </a:t>
            </a:r>
            <a:r>
              <a:rPr lang="en-US" altLang="zh-CN" sz="2400" dirty="0" err="1">
                <a:latin typeface="+mn-lt"/>
              </a:rPr>
              <a:t>IoT</a:t>
            </a:r>
            <a:r>
              <a:rPr lang="en-US" altLang="zh-CN" sz="2400" dirty="0">
                <a:latin typeface="+mn-lt"/>
              </a:rPr>
              <a:t> </a:t>
            </a:r>
            <a:r>
              <a:rPr lang="zh-CN" altLang="zh-CN" sz="2800" dirty="0">
                <a:latin typeface="+mn-lt"/>
              </a:rPr>
              <a:t>≠</a:t>
            </a:r>
            <a:r>
              <a:rPr lang="en-US" altLang="zh-CN" sz="2400" dirty="0">
                <a:latin typeface="+mn-lt"/>
              </a:rPr>
              <a:t>WSN</a:t>
            </a:r>
          </a:p>
          <a:p>
            <a:pPr marL="230188" indent="-230188"/>
            <a:r>
              <a:rPr lang="zh-CN" altLang="en-US" sz="2400" dirty="0">
                <a:latin typeface="+mn-lt"/>
              </a:rPr>
              <a:t>    </a:t>
            </a:r>
            <a:r>
              <a:rPr lang="zh-CN" altLang="zh-CN" sz="2800" dirty="0">
                <a:solidFill>
                  <a:srgbClr val="FF0000"/>
                </a:solidFill>
              </a:rPr>
              <a:t>√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 err="1">
                <a:latin typeface="+mn-lt"/>
              </a:rPr>
              <a:t>IoT</a:t>
            </a:r>
            <a:r>
              <a:rPr lang="en-US" altLang="zh-CN" sz="2400" dirty="0">
                <a:latin typeface="+mn-lt"/>
              </a:rPr>
              <a:t> contains WSN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   </a:t>
            </a:r>
            <a:r>
              <a:rPr lang="en-US" altLang="zh-CN" sz="2400" dirty="0" err="1">
                <a:latin typeface="+mn-lt"/>
              </a:rPr>
              <a:t>IoT</a:t>
            </a:r>
            <a:r>
              <a:rPr lang="en-US" altLang="zh-CN" sz="2400" dirty="0">
                <a:latin typeface="+mn-lt"/>
              </a:rPr>
              <a:t> </a:t>
            </a:r>
            <a:r>
              <a:rPr lang="zh-CN" altLang="zh-CN" sz="2800" dirty="0">
                <a:latin typeface="+mn-lt"/>
              </a:rPr>
              <a:t>≥</a:t>
            </a:r>
            <a:r>
              <a:rPr lang="en-US" altLang="zh-CN" sz="2400" dirty="0">
                <a:latin typeface="+mn-lt"/>
              </a:rPr>
              <a:t>WSN</a:t>
            </a:r>
          </a:p>
        </p:txBody>
      </p:sp>
    </p:spTree>
    <p:extLst>
      <p:ext uri="{BB962C8B-B14F-4D97-AF65-F5344CB8AC3E}">
        <p14:creationId xmlns:p14="http://schemas.microsoft.com/office/powerpoint/2010/main" val="29350772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6313488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err="1"/>
              <a:t>IoT</a:t>
            </a:r>
            <a:r>
              <a:rPr lang="en-US" altLang="zh-CN" sz="4000" dirty="0"/>
              <a:t> and WSN</a:t>
            </a:r>
            <a:endParaRPr lang="en-US" altLang="zh-TW" sz="400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207963" y="1600200"/>
            <a:ext cx="7848600" cy="3810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/>
              <a:t>Things are diverse 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/>
              <a:t>They might be individual like water, soldiers, trees… </a:t>
            </a:r>
            <a:endParaRPr lang="en-US" altLang="zh-CN" sz="28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/>
              <a:t> They also be a set of individuals like ocean, battlefield, forest, …</a:t>
            </a:r>
            <a:endParaRPr lang="en-US" altLang="zh-CN" sz="28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81046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6050"/>
            <a:ext cx="6313488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err="1"/>
              <a:t>IoT</a:t>
            </a:r>
            <a:r>
              <a:rPr lang="en-US" altLang="zh-CN" sz="4000" dirty="0"/>
              <a:t> and WSN</a:t>
            </a:r>
            <a:endParaRPr lang="en-US" altLang="zh-TW" sz="4000" dirty="0"/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250825" y="5229225"/>
            <a:ext cx="75977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zh-CN" dirty="0">
                <a:latin typeface="+mn-lt"/>
              </a:rPr>
              <a:t>We concern not only about water, tree and soldier, but also about ocean, forest and battlefield.   </a:t>
            </a:r>
          </a:p>
        </p:txBody>
      </p:sp>
      <p:pic>
        <p:nvPicPr>
          <p:cNvPr id="24581" name="Picture 6" descr="20081223132441546_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3708400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7" descr="001372d8a0ba096eb2fc2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981200"/>
            <a:ext cx="346868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13819"/>
            <a:ext cx="3600450" cy="2433637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7916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4" name="Rectangle 4"/>
          <p:cNvSpPr>
            <a:spLocks noChangeArrowheads="1"/>
          </p:cNvSpPr>
          <p:nvPr/>
        </p:nvSpPr>
        <p:spPr bwMode="auto">
          <a:xfrm>
            <a:off x="466725" y="304800"/>
            <a:ext cx="63134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40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IoT</a:t>
            </a:r>
            <a:r>
              <a:rPr lang="en-US" altLang="zh-CN" sz="40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and WSN</a:t>
            </a:r>
            <a:endParaRPr lang="zh-CN" altLang="en-US" sz="40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215374"/>
              </p:ext>
            </p:extLst>
          </p:nvPr>
        </p:nvGraphicFramePr>
        <p:xfrm>
          <a:off x="507181" y="1157957"/>
          <a:ext cx="3203575" cy="213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hoto Editor 照片" r:id="rId4" imgW="2926334" imgH="1966130" progId="">
                  <p:embed/>
                </p:oleObj>
              </mc:Choice>
              <mc:Fallback>
                <p:oleObj name="Photo Editor 照片" r:id="rId4" imgW="2926334" imgH="196613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181" y="1157957"/>
                        <a:ext cx="3203575" cy="213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7" descr="HabitatSensingNode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931" y="1983457"/>
            <a:ext cx="36004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31" name="Picture 2" descr="Artist's conception of a solider interfacing with a sensor network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31" y="3063751"/>
            <a:ext cx="331152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1173931" y="5517232"/>
            <a:ext cx="747871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dirty="0">
                <a:latin typeface="+mn-lt"/>
              </a:rPr>
              <a:t>So we have ocean monitoring, Forest management, battlefield control.</a:t>
            </a:r>
            <a:r>
              <a:rPr lang="en-US" altLang="zh-CN" sz="2800" dirty="0">
                <a:latin typeface="+mn-lt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5172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143000"/>
          </a:xfrm>
        </p:spPr>
        <p:txBody>
          <a:bodyPr/>
          <a:lstStyle/>
          <a:p>
            <a:r>
              <a:rPr lang="en-US" sz="3800" dirty="0"/>
              <a:t>Internet of Things vs. Cloud Properties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26684"/>
            <a:ext cx="6605588" cy="4850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6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ine 6"/>
          <p:cNvSpPr>
            <a:spLocks noChangeShapeType="1"/>
          </p:cNvSpPr>
          <p:nvPr/>
        </p:nvSpPr>
        <p:spPr bwMode="gray">
          <a:xfrm flipH="1">
            <a:off x="616024" y="2133600"/>
            <a:ext cx="483122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4 Layers Model for </a:t>
            </a:r>
            <a:r>
              <a:rPr lang="en-US" sz="4000" dirty="0" err="1"/>
              <a:t>IoT</a:t>
            </a:r>
            <a:endParaRPr lang="en-US" sz="4000" dirty="0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gray">
          <a:xfrm flipH="1">
            <a:off x="616024" y="6008472"/>
            <a:ext cx="1922178" cy="2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gray">
          <a:xfrm flipH="1">
            <a:off x="616024" y="5026026"/>
            <a:ext cx="28280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gray">
          <a:xfrm flipH="1">
            <a:off x="616024" y="3959226"/>
            <a:ext cx="38885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gray">
          <a:xfrm flipH="1">
            <a:off x="616024" y="2996514"/>
            <a:ext cx="483122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gray">
          <a:xfrm>
            <a:off x="792776" y="3002889"/>
            <a:ext cx="0" cy="9595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gray">
          <a:xfrm>
            <a:off x="792776" y="3959226"/>
            <a:ext cx="0" cy="1066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gray">
          <a:xfrm>
            <a:off x="792776" y="5026026"/>
            <a:ext cx="0" cy="9507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gray">
          <a:xfrm>
            <a:off x="921658" y="3312895"/>
            <a:ext cx="20565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rPr>
              <a:t>Information</a:t>
            </a:r>
            <a:r>
              <a:rPr kumimoji="0" lang="en-US" altLang="zh-CN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rPr>
              <a:t> Processing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833282" y="4303495"/>
            <a:ext cx="23088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rPr>
              <a:t>Information</a:t>
            </a:r>
            <a:r>
              <a:rPr kumimoji="0" lang="en-US" altLang="zh-CN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rPr>
              <a:t> Transmission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gray">
          <a:xfrm>
            <a:off x="840646" y="5330826"/>
            <a:ext cx="20326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rPr>
              <a:t>Information</a:t>
            </a:r>
            <a:r>
              <a:rPr kumimoji="0" lang="en-US" altLang="zh-CN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rPr>
              <a:t> Generation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2608166" y="4809837"/>
            <a:ext cx="4637257" cy="1209963"/>
            <a:chOff x="2525543" y="4434277"/>
            <a:chExt cx="4735482" cy="1207698"/>
          </a:xfrm>
        </p:grpSpPr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590840" y="4434277"/>
              <a:ext cx="670185" cy="1207698"/>
            </a:xfrm>
            <a:custGeom>
              <a:avLst/>
              <a:gdLst/>
              <a:ahLst/>
              <a:cxnLst>
                <a:cxn ang="0">
                  <a:pos x="308" y="122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2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shade val="51000"/>
                    <a:satMod val="130000"/>
                  </a:srgbClr>
                </a:gs>
                <a:gs pos="80000">
                  <a:srgbClr val="BBE0E3">
                    <a:shade val="93000"/>
                    <a:satMod val="130000"/>
                  </a:srgbClr>
                </a:gs>
                <a:gs pos="100000">
                  <a:srgbClr val="BBE0E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gray">
            <a:xfrm>
              <a:off x="2527384" y="4445606"/>
              <a:ext cx="4733640" cy="770389"/>
            </a:xfrm>
            <a:custGeom>
              <a:avLst/>
              <a:gdLst>
                <a:gd name="T0" fmla="*/ 2604 w 2180"/>
                <a:gd name="T1" fmla="*/ 407 h 284"/>
                <a:gd name="T2" fmla="*/ 0 w 2180"/>
                <a:gd name="T3" fmla="*/ 407 h 284"/>
                <a:gd name="T4" fmla="*/ 620 w 2180"/>
                <a:gd name="T5" fmla="*/ 0 h 284"/>
                <a:gd name="T6" fmla="*/ 3032 w 2180"/>
                <a:gd name="T7" fmla="*/ 0 h 284"/>
                <a:gd name="T8" fmla="*/ 2604 w 2180"/>
                <a:gd name="T9" fmla="*/ 407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80"/>
                <a:gd name="T16" fmla="*/ 0 h 284"/>
                <a:gd name="T17" fmla="*/ 2180 w 2180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shade val="51000"/>
                    <a:satMod val="130000"/>
                  </a:srgbClr>
                </a:gs>
                <a:gs pos="80000">
                  <a:srgbClr val="BBE0E3">
                    <a:shade val="93000"/>
                    <a:satMod val="130000"/>
                  </a:srgbClr>
                </a:gs>
                <a:gs pos="100000">
                  <a:srgbClr val="BBE0E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gray">
            <a:xfrm>
              <a:off x="2525543" y="5213729"/>
              <a:ext cx="4074503" cy="423714"/>
            </a:xfrm>
            <a:prstGeom prst="rect">
              <a:avLst/>
            </a:prstGeom>
            <a:gradFill rotWithShape="1">
              <a:gsLst>
                <a:gs pos="0">
                  <a:srgbClr val="BBE0E3">
                    <a:shade val="51000"/>
                    <a:satMod val="130000"/>
                  </a:srgbClr>
                </a:gs>
                <a:gs pos="80000">
                  <a:srgbClr val="BBE0E3">
                    <a:shade val="93000"/>
                    <a:satMod val="130000"/>
                  </a:srgbClr>
                </a:gs>
                <a:gs pos="100000">
                  <a:srgbClr val="BBE0E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宋体"/>
                  <a:cs typeface="+mn-cs"/>
                </a:rPr>
                <a:t>Sense</a:t>
              </a:r>
              <a:r>
                <a:rPr kumimoji="0" lang="en-US" altLang="zh-CN" sz="2000" b="1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宋体"/>
                  <a:cs typeface="+mn-cs"/>
                </a:rPr>
                <a:t> and Identification Layer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宋体"/>
                <a:cs typeface="+mn-cs"/>
              </a:endParaRPr>
            </a:p>
          </p:txBody>
        </p:sp>
      </p:grpSp>
      <p:grpSp>
        <p:nvGrpSpPr>
          <p:cNvPr id="14" name="Group 28"/>
          <p:cNvGrpSpPr/>
          <p:nvPr/>
        </p:nvGrpSpPr>
        <p:grpSpPr>
          <a:xfrm>
            <a:off x="3130624" y="3959226"/>
            <a:ext cx="4349765" cy="1160193"/>
            <a:chOff x="3486632" y="3244705"/>
            <a:chExt cx="4446418" cy="1205432"/>
          </a:xfrm>
        </p:grpSpPr>
        <p:sp>
          <p:nvSpPr>
            <p:cNvPr id="17" name="Freeform 21"/>
            <p:cNvSpPr>
              <a:spLocks/>
            </p:cNvSpPr>
            <p:nvPr/>
          </p:nvSpPr>
          <p:spPr bwMode="gray">
            <a:xfrm>
              <a:off x="7261025" y="3244705"/>
              <a:ext cx="664661" cy="1205432"/>
            </a:xfrm>
            <a:custGeom>
              <a:avLst/>
              <a:gdLst/>
              <a:ahLst/>
              <a:cxnLst>
                <a:cxn ang="0">
                  <a:pos x="306" y="122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6" y="0"/>
                </a:cxn>
                <a:cxn ang="0">
                  <a:pos x="306" y="122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2700000" scaled="0"/>
              <a:tileRect/>
            </a:gradFill>
            <a:ln w="0">
              <a:solidFill>
                <a:srgbClr val="000000">
                  <a:lumMod val="50000"/>
                  <a:lumOff val="50000"/>
                </a:srgbClr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pitchFamily="2" charset="-122"/>
              </a:endParaRPr>
            </a:p>
          </p:txBody>
        </p:sp>
        <p:sp>
          <p:nvSpPr>
            <p:cNvPr id="22" name="Freeform 27"/>
            <p:cNvSpPr>
              <a:spLocks/>
            </p:cNvSpPr>
            <p:nvPr/>
          </p:nvSpPr>
          <p:spPr bwMode="gray">
            <a:xfrm>
              <a:off x="3486632" y="3244705"/>
              <a:ext cx="4446418" cy="777187"/>
            </a:xfrm>
            <a:custGeom>
              <a:avLst/>
              <a:gdLst>
                <a:gd name="T0" fmla="*/ 2422 w 2048"/>
                <a:gd name="T1" fmla="*/ 411 h 286"/>
                <a:gd name="T2" fmla="*/ 0 w 2048"/>
                <a:gd name="T3" fmla="*/ 411 h 286"/>
                <a:gd name="T4" fmla="*/ 620 w 2048"/>
                <a:gd name="T5" fmla="*/ 0 h 286"/>
                <a:gd name="T6" fmla="*/ 2848 w 2048"/>
                <a:gd name="T7" fmla="*/ 0 h 286"/>
                <a:gd name="T8" fmla="*/ 2422 w 2048"/>
                <a:gd name="T9" fmla="*/ 411 h 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48"/>
                <a:gd name="T16" fmla="*/ 0 h 286"/>
                <a:gd name="T17" fmla="*/ 2048 w 2048"/>
                <a:gd name="T18" fmla="*/ 286 h 2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2700000" scaled="0"/>
              <a:tileRect/>
            </a:gradFill>
            <a:ln w="0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8"/>
            <p:cNvSpPr>
              <a:spLocks noChangeArrowheads="1"/>
            </p:cNvSpPr>
            <p:nvPr/>
          </p:nvSpPr>
          <p:spPr bwMode="gray">
            <a:xfrm>
              <a:off x="3490315" y="4019626"/>
              <a:ext cx="3785439" cy="425980"/>
            </a:xfrm>
            <a:prstGeom prst="rect">
              <a:avLst/>
            </a:prstGeom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2700000" scaled="0"/>
              <a:tileRect/>
            </a:gradFill>
            <a:ln w="9525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49" charset="-122"/>
                  <a:ea typeface="宋体" pitchFamily="2" charset="-122"/>
                </a:rPr>
                <a:t>Network Construction</a:t>
              </a:r>
              <a:r>
                <a:rPr kumimoji="0" lang="en-US" altLang="zh-CN" sz="2000" b="1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49" charset="-122"/>
                  <a:ea typeface="宋体" pitchFamily="2" charset="-122"/>
                </a:rPr>
                <a:t> Layer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宋体" pitchFamily="2" charset="-122"/>
              </a:endParaRPr>
            </a:p>
          </p:txBody>
        </p:sp>
      </p:grpSp>
      <p:grpSp>
        <p:nvGrpSpPr>
          <p:cNvPr id="20" name="Group 29"/>
          <p:cNvGrpSpPr/>
          <p:nvPr/>
        </p:nvGrpSpPr>
        <p:grpSpPr>
          <a:xfrm>
            <a:off x="3663917" y="2923515"/>
            <a:ext cx="4419707" cy="1188111"/>
            <a:chOff x="4442198" y="2057400"/>
            <a:chExt cx="4168402" cy="1200901"/>
          </a:xfrm>
        </p:grpSpPr>
        <p:sp>
          <p:nvSpPr>
            <p:cNvPr id="15" name="Freeform 19"/>
            <p:cNvSpPr>
              <a:spLocks/>
            </p:cNvSpPr>
            <p:nvPr/>
          </p:nvSpPr>
          <p:spPr bwMode="gray">
            <a:xfrm>
              <a:off x="7934892" y="2057400"/>
              <a:ext cx="668344" cy="1200901"/>
            </a:xfrm>
            <a:custGeom>
              <a:avLst/>
              <a:gdLst/>
              <a:ahLst/>
              <a:cxnLst>
                <a:cxn ang="0">
                  <a:pos x="308" y="120"/>
                </a:cxn>
                <a:cxn ang="0">
                  <a:pos x="0" y="442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0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600">
                    <a:alpha val="68000"/>
                  </a:srgbClr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1"/>
              <a:tileRect/>
            </a:gra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pitchFamily="2" charset="-122"/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gray">
            <a:xfrm>
              <a:off x="4442198" y="2057400"/>
              <a:ext cx="4168402" cy="770389"/>
            </a:xfrm>
            <a:custGeom>
              <a:avLst/>
              <a:gdLst>
                <a:gd name="T0" fmla="*/ 2242 w 1920"/>
                <a:gd name="T1" fmla="*/ 407 h 284"/>
                <a:gd name="T2" fmla="*/ 0 w 1920"/>
                <a:gd name="T3" fmla="*/ 407 h 284"/>
                <a:gd name="T4" fmla="*/ 620 w 1920"/>
                <a:gd name="T5" fmla="*/ 0 h 284"/>
                <a:gd name="T6" fmla="*/ 2670 w 1920"/>
                <a:gd name="T7" fmla="*/ 0 h 284"/>
                <a:gd name="T8" fmla="*/ 2242 w 1920"/>
                <a:gd name="T9" fmla="*/ 407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0"/>
                <a:gd name="T16" fmla="*/ 0 h 284"/>
                <a:gd name="T17" fmla="*/ 1920 w 1920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600">
                    <a:alpha val="68000"/>
                  </a:srgbClr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1"/>
              <a:tileRect/>
            </a:gradFill>
            <a:ln w="0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gray">
            <a:xfrm>
              <a:off x="4444039" y="2827789"/>
              <a:ext cx="3498217" cy="425980"/>
            </a:xfrm>
            <a:prstGeom prst="rect">
              <a:avLst/>
            </a:prstGeom>
            <a:gradFill flip="none" rotWithShape="1">
              <a:gsLst>
                <a:gs pos="0">
                  <a:srgbClr val="006600">
                    <a:alpha val="68000"/>
                  </a:srgbClr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49" charset="-122"/>
                  <a:ea typeface="宋体" pitchFamily="2" charset="-122"/>
                </a:rPr>
                <a:t>Management Layer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宋体" pitchFamily="2" charset="-122"/>
              </a:endParaRPr>
            </a:p>
          </p:txBody>
        </p:sp>
      </p:grpSp>
      <p:grpSp>
        <p:nvGrpSpPr>
          <p:cNvPr id="28" name="Group 30"/>
          <p:cNvGrpSpPr/>
          <p:nvPr/>
        </p:nvGrpSpPr>
        <p:grpSpPr>
          <a:xfrm>
            <a:off x="4045024" y="2000857"/>
            <a:ext cx="4343400" cy="1196369"/>
            <a:chOff x="4715194" y="1066091"/>
            <a:chExt cx="4735482" cy="1207698"/>
          </a:xfrm>
        </p:grpSpPr>
        <p:sp>
          <p:nvSpPr>
            <p:cNvPr id="25" name="Freeform 22"/>
            <p:cNvSpPr>
              <a:spLocks/>
            </p:cNvSpPr>
            <p:nvPr/>
          </p:nvSpPr>
          <p:spPr bwMode="gray">
            <a:xfrm>
              <a:off x="8780491" y="1066091"/>
              <a:ext cx="670185" cy="1207698"/>
            </a:xfrm>
            <a:custGeom>
              <a:avLst/>
              <a:gdLst/>
              <a:ahLst/>
              <a:cxnLst>
                <a:cxn ang="0">
                  <a:pos x="308" y="122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2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shade val="51000"/>
                    <a:satMod val="130000"/>
                  </a:srgbClr>
                </a:gs>
                <a:gs pos="80000">
                  <a:srgbClr val="BBE0E3">
                    <a:shade val="93000"/>
                    <a:satMod val="130000"/>
                  </a:srgbClr>
                </a:gs>
                <a:gs pos="100000">
                  <a:srgbClr val="BBE0E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gray">
            <a:xfrm>
              <a:off x="4717035" y="1077420"/>
              <a:ext cx="4733640" cy="770389"/>
            </a:xfrm>
            <a:custGeom>
              <a:avLst/>
              <a:gdLst>
                <a:gd name="T0" fmla="*/ 2604 w 2180"/>
                <a:gd name="T1" fmla="*/ 407 h 284"/>
                <a:gd name="T2" fmla="*/ 0 w 2180"/>
                <a:gd name="T3" fmla="*/ 407 h 284"/>
                <a:gd name="T4" fmla="*/ 620 w 2180"/>
                <a:gd name="T5" fmla="*/ 0 h 284"/>
                <a:gd name="T6" fmla="*/ 3032 w 2180"/>
                <a:gd name="T7" fmla="*/ 0 h 284"/>
                <a:gd name="T8" fmla="*/ 2604 w 2180"/>
                <a:gd name="T9" fmla="*/ 407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80"/>
                <a:gd name="T16" fmla="*/ 0 h 284"/>
                <a:gd name="T17" fmla="*/ 2180 w 2180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shade val="51000"/>
                    <a:satMod val="130000"/>
                  </a:srgbClr>
                </a:gs>
                <a:gs pos="80000">
                  <a:srgbClr val="BBE0E3">
                    <a:shade val="93000"/>
                    <a:satMod val="130000"/>
                  </a:srgbClr>
                </a:gs>
                <a:gs pos="100000">
                  <a:srgbClr val="BBE0E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gray">
            <a:xfrm>
              <a:off x="4715194" y="1845543"/>
              <a:ext cx="4074503" cy="423714"/>
            </a:xfrm>
            <a:prstGeom prst="rect">
              <a:avLst/>
            </a:prstGeom>
            <a:gradFill rotWithShape="1">
              <a:gsLst>
                <a:gs pos="0">
                  <a:srgbClr val="BBE0E3">
                    <a:shade val="51000"/>
                    <a:satMod val="130000"/>
                  </a:srgbClr>
                </a:gs>
                <a:gs pos="80000">
                  <a:srgbClr val="BBE0E3">
                    <a:shade val="93000"/>
                    <a:satMod val="130000"/>
                  </a:srgbClr>
                </a:gs>
                <a:gs pos="100000">
                  <a:srgbClr val="BBE0E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宋体"/>
                  <a:cs typeface="+mn-cs"/>
                </a:rPr>
                <a:t>Integrated</a:t>
              </a:r>
              <a:r>
                <a:rPr kumimoji="0" lang="en-US" altLang="zh-CN" sz="2000" b="1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宋体"/>
                  <a:cs typeface="+mn-cs"/>
                </a:rPr>
                <a:t> Application Layer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宋体"/>
                <a:cs typeface="+mn-cs"/>
              </a:endParaRPr>
            </a:p>
          </p:txBody>
        </p:sp>
      </p:grpSp>
      <p:sp>
        <p:nvSpPr>
          <p:cNvPr id="33" name="Line 9"/>
          <p:cNvSpPr>
            <a:spLocks noChangeShapeType="1"/>
          </p:cNvSpPr>
          <p:nvPr/>
        </p:nvSpPr>
        <p:spPr bwMode="gray">
          <a:xfrm>
            <a:off x="792776" y="2158314"/>
            <a:ext cx="0" cy="8134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gray">
          <a:xfrm>
            <a:off x="875628" y="2286000"/>
            <a:ext cx="23088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rPr>
              <a:t>Information</a:t>
            </a:r>
            <a:r>
              <a:rPr kumimoji="0" lang="en-US" altLang="zh-CN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rPr>
              <a:t> Application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5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33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15962"/>
          </a:xfrm>
        </p:spPr>
        <p:txBody>
          <a:bodyPr/>
          <a:lstStyle/>
          <a:p>
            <a:r>
              <a:rPr lang="en-US" sz="4000" dirty="0"/>
              <a:t>More on 4 Layers Model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04" y="1196923"/>
            <a:ext cx="5334000" cy="560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0" y="1930055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Smart Logistic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9570" y="1932801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Smart Grid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93970" y="1932801"/>
            <a:ext cx="126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Green Building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0" y="1932801"/>
            <a:ext cx="1649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Smart Transport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3770" y="1932801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n-lt"/>
              </a:rPr>
              <a:t>Env</a:t>
            </a:r>
            <a:r>
              <a:rPr lang="en-US" sz="1200" dirty="0">
                <a:latin typeface="+mn-lt"/>
              </a:rPr>
              <a:t>. Monitor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0" y="3073055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Data Center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79570" y="3075801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Search Engine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70170" y="3075801"/>
            <a:ext cx="126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Smart Decision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6400" y="3075801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Info.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3770" y="3075801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Data Mining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0400" y="4343400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WWAN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50970" y="5410200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WPAN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4170" y="4397461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WMAN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70370" y="5464261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WLAN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22570" y="5133201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Internet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42747" y="6578255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GPS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55770" y="6581001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Smart Device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74970" y="6581001"/>
            <a:ext cx="126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RFID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38800" y="6581001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Sensor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6170" y="6581001"/>
            <a:ext cx="111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Sensor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3528" y="1423086"/>
            <a:ext cx="13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n-lt"/>
              </a:rPr>
              <a:t>Integrated Application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3528" y="2660302"/>
            <a:ext cx="144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n-lt"/>
              </a:rPr>
              <a:t>Information Processing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528" y="4343400"/>
            <a:ext cx="159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n-lt"/>
              </a:rPr>
              <a:t>Network Construction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528" y="6019800"/>
            <a:ext cx="167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n-lt"/>
              </a:rPr>
              <a:t>Sensing and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9936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being with…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7624" y="1772816"/>
            <a:ext cx="5475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You need a device (can be machine/hardware/cloud)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You need network to connect (intranet/internet)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You need power (power supply)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You need </a:t>
            </a:r>
            <a:r>
              <a:rPr lang="en-US" b="1" dirty="0"/>
              <a:t>IOT stack/firmware</a:t>
            </a:r>
            <a:r>
              <a:rPr lang="en-US" dirty="0"/>
              <a:t>.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63888" y="3933056"/>
            <a:ext cx="115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IOT STACK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4499992" y="2636912"/>
            <a:ext cx="3096344" cy="1152128"/>
          </a:xfrm>
          <a:prstGeom prst="cloudCallout">
            <a:avLst>
              <a:gd name="adj1" fmla="val -46738"/>
              <a:gd name="adj2" fmla="val 68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this??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1187624" y="3212976"/>
            <a:ext cx="2088232" cy="936104"/>
          </a:xfrm>
          <a:prstGeom prst="cloudCallout">
            <a:avLst>
              <a:gd name="adj1" fmla="val 73673"/>
              <a:gd name="adj2" fmla="val 29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I need to write it?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1475656" y="4581128"/>
            <a:ext cx="2016224" cy="1224136"/>
          </a:xfrm>
          <a:prstGeom prst="cloudCallout">
            <a:avLst>
              <a:gd name="adj1" fmla="val 58923"/>
              <a:gd name="adj2" fmla="val -69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start with?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4572000" y="4293096"/>
            <a:ext cx="2808312" cy="1296144"/>
          </a:xfrm>
          <a:prstGeom prst="cloudCallout">
            <a:avLst>
              <a:gd name="adj1" fmla="val -63676"/>
              <a:gd name="adj2" fmla="val -52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I get it readily available?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305800" cy="1143000"/>
          </a:xfrm>
        </p:spPr>
        <p:txBody>
          <a:bodyPr/>
          <a:lstStyle/>
          <a:p>
            <a:r>
              <a:rPr lang="en-US" b="1" dirty="0"/>
              <a:t>Data Protocols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528" y="1484784"/>
            <a:ext cx="84969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hlinkClick r:id="rId2"/>
              </a:rPr>
              <a:t>MQTT</a:t>
            </a:r>
            <a:r>
              <a:rPr lang="en-US" sz="1200" b="1" dirty="0"/>
              <a:t> (Message Queuing Telemetry Transport) </a:t>
            </a:r>
            <a:br>
              <a:rPr lang="en-US" sz="1200" dirty="0"/>
            </a:br>
            <a:r>
              <a:rPr lang="en-US" sz="1200" dirty="0"/>
              <a:t>"The MQTT protocol enables a publish/subscribe messaging model in an extremely lightweight way. It is useful for connections with remote locations where a small code footprint is required and/or network bandwidth is at a premium."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hlinkClick r:id="rId3"/>
              </a:rPr>
              <a:t>-MQTT-SN</a:t>
            </a:r>
            <a:r>
              <a:rPr lang="en-US" sz="1200" b="1" dirty="0"/>
              <a:t> (MQTT For Sensor Networks) </a:t>
            </a:r>
            <a:r>
              <a:rPr lang="en-US" sz="1200" dirty="0"/>
              <a:t>- An open and lightweight publish/subscribe protocol designed specifically for machine-to-machine and mobile applications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hlinkClick r:id="rId4"/>
              </a:rPr>
              <a:t>-</a:t>
            </a:r>
            <a:r>
              <a:rPr lang="en-US" sz="1200" b="1" dirty="0" err="1">
                <a:hlinkClick r:id="rId4"/>
              </a:rPr>
              <a:t>Mosquitto</a:t>
            </a:r>
            <a:r>
              <a:rPr lang="en-US" sz="1200" b="1" dirty="0"/>
              <a:t>: </a:t>
            </a:r>
            <a:r>
              <a:rPr lang="en-US" sz="1200" dirty="0"/>
              <a:t>An Open Source MQTT v3.1 Broker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 err="1">
                <a:hlinkClick r:id="rId5"/>
              </a:rPr>
              <a:t>CoAP</a:t>
            </a:r>
            <a:r>
              <a:rPr lang="en-US" sz="1200" b="1" dirty="0"/>
              <a:t> (Constrained Application Protocol)</a:t>
            </a:r>
            <a:br>
              <a:rPr lang="en-US" sz="1200" dirty="0"/>
            </a:br>
            <a:r>
              <a:rPr lang="en-US" sz="1200" dirty="0"/>
              <a:t>"</a:t>
            </a:r>
            <a:r>
              <a:rPr lang="en-US" sz="1200" dirty="0" err="1"/>
              <a:t>CoAP</a:t>
            </a:r>
            <a:r>
              <a:rPr lang="en-US" sz="1200" dirty="0"/>
              <a:t> is an application layer protocol that is intended for use in resource-constrained internet devices, such as WSN nodes. </a:t>
            </a:r>
            <a:r>
              <a:rPr lang="en-US" sz="1200" dirty="0" err="1"/>
              <a:t>CoAP</a:t>
            </a:r>
            <a:r>
              <a:rPr lang="en-US" sz="1200" dirty="0"/>
              <a:t> is designed to easily translate to HTTP for simplified integration with the web, while also meeting specialized requirements such as multicast support, very low overhead, and simplicity. The </a:t>
            </a:r>
            <a:r>
              <a:rPr lang="en-US" sz="1200" dirty="0" err="1"/>
              <a:t>CoRE</a:t>
            </a:r>
            <a:r>
              <a:rPr lang="en-US" sz="1200" dirty="0"/>
              <a:t> group has proposed the following features for </a:t>
            </a:r>
            <a:r>
              <a:rPr lang="en-US" sz="1200" dirty="0" err="1"/>
              <a:t>CoAP</a:t>
            </a:r>
            <a:r>
              <a:rPr lang="en-US" sz="1200" dirty="0"/>
              <a:t>: </a:t>
            </a:r>
            <a:r>
              <a:rPr lang="en-US" sz="1200" dirty="0" err="1"/>
              <a:t>RESTful</a:t>
            </a:r>
            <a:r>
              <a:rPr lang="en-US" sz="1200" dirty="0"/>
              <a:t> protocol design minimizing the complexity of mapping with HTTP, Low header overhead and parsing complexity, URI and content-type support, Support for the discovery of resources provided by known </a:t>
            </a:r>
            <a:r>
              <a:rPr lang="en-US" sz="1200" dirty="0" err="1"/>
              <a:t>CoAP</a:t>
            </a:r>
            <a:r>
              <a:rPr lang="en-US" sz="1200" dirty="0"/>
              <a:t> services. Simple subscription for a resource, and resulting push notifications, Simple caching based on max-age."</a:t>
            </a:r>
            <a:br>
              <a:rPr lang="en-US" sz="1200" dirty="0"/>
            </a:br>
            <a:endParaRPr lang="en-US" sz="1200" dirty="0"/>
          </a:p>
          <a:p>
            <a:pPr>
              <a:buFontTx/>
              <a:buChar char="-"/>
            </a:pPr>
            <a:r>
              <a:rPr lang="en-US" sz="1200" dirty="0">
                <a:hlinkClick r:id="rId6"/>
              </a:rPr>
              <a:t>SMCP </a:t>
            </a:r>
            <a:r>
              <a:rPr lang="en-US" sz="1200" dirty="0"/>
              <a:t>— A C-based </a:t>
            </a:r>
            <a:r>
              <a:rPr lang="en-US" sz="1200" dirty="0" err="1"/>
              <a:t>CoAP</a:t>
            </a:r>
            <a:r>
              <a:rPr lang="en-US" sz="1200" dirty="0"/>
              <a:t> stack which is suitable for embedded environments. Features include: Support draft-ietf-core-coap-13, Fully asynchronous I/O, Supports both BSD sockets and UIP. 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hlinkClick r:id="rId7"/>
              </a:rPr>
              <a:t>XMPP</a:t>
            </a:r>
            <a:r>
              <a:rPr lang="en-US" sz="1200" b="1" dirty="0"/>
              <a:t> (Extensible Messaging and Presence Protocol)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1102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Various Names, One Concept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59421"/>
            <a:ext cx="8229600" cy="3666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M2M (Machine to Machine)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“Internet of Everything” (Cisco Systems)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“World Size Web” (Bruce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Schneier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“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Skynet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” (Terminator movie)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Protocols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536" y="2446730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hlinkClick r:id="rId2"/>
              </a:rPr>
              <a:t>XMPP-</a:t>
            </a:r>
            <a:r>
              <a:rPr lang="en-US" sz="1200" b="1" dirty="0" err="1">
                <a:hlinkClick r:id="rId2"/>
              </a:rPr>
              <a:t>IoT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 err="1">
                <a:hlinkClick r:id="rId3"/>
              </a:rPr>
              <a:t>Mihini</a:t>
            </a:r>
            <a:r>
              <a:rPr lang="en-US" sz="1200" b="1" dirty="0">
                <a:hlinkClick r:id="rId3"/>
              </a:rPr>
              <a:t>/M3DA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hlinkClick r:id="rId4"/>
              </a:rPr>
              <a:t>AMQP</a:t>
            </a:r>
            <a:r>
              <a:rPr lang="en-US" sz="1200" b="1" dirty="0"/>
              <a:t> (Advanced Message Queuing Protocol)</a:t>
            </a:r>
            <a:br>
              <a:rPr lang="en-US" sz="1200" dirty="0"/>
            </a:br>
            <a:br>
              <a:rPr lang="en-US" sz="1200" dirty="0"/>
            </a:br>
            <a:r>
              <a:rPr lang="en-US" sz="1200" b="1" dirty="0">
                <a:hlinkClick r:id="rId5"/>
              </a:rPr>
              <a:t>DDS </a:t>
            </a:r>
            <a:r>
              <a:rPr lang="en-US" sz="1200" b="1" dirty="0"/>
              <a:t>(Data-Distribution Service for Real-Time Systems)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hlinkClick r:id="rId5"/>
              </a:rPr>
              <a:t>JMS</a:t>
            </a:r>
            <a:r>
              <a:rPr lang="en-US" sz="1200" b="1" dirty="0"/>
              <a:t> (Java Message Service) 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hlinkClick r:id="rId6"/>
              </a:rPr>
              <a:t>LLAP </a:t>
            </a:r>
            <a:r>
              <a:rPr lang="en-US" sz="1200" b="1" dirty="0"/>
              <a:t>(lightweight local automation protocol)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4283968" y="2492896"/>
            <a:ext cx="41764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hlinkClick r:id="rId7"/>
              </a:rPr>
              <a:t>SSI</a:t>
            </a:r>
            <a:r>
              <a:rPr lang="en-US" sz="1200" b="1" dirty="0"/>
              <a:t> (Simple Sensor Interface)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hlinkClick r:id="rId8"/>
              </a:rPr>
              <a:t>Reactive Streams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>
                <a:hlinkClick r:id="rId9"/>
              </a:rPr>
              <a:t>ONS 2.0</a:t>
            </a:r>
            <a:r>
              <a:rPr lang="en-US" sz="1200" b="1" dirty="0"/>
              <a:t> </a:t>
            </a:r>
            <a:r>
              <a:rPr lang="en-US" sz="1200" b="1" dirty="0">
                <a:hlinkClick r:id="rId10"/>
              </a:rPr>
              <a:t>REST</a:t>
            </a:r>
            <a:r>
              <a:rPr lang="en-US" sz="1200" b="1" dirty="0"/>
              <a:t> (Representational state transfer) - </a:t>
            </a:r>
            <a:r>
              <a:rPr lang="en-US" sz="1200" b="1" dirty="0" err="1"/>
              <a:t>RESTful</a:t>
            </a:r>
            <a:r>
              <a:rPr lang="en-US" sz="1200" b="1" dirty="0"/>
              <a:t> HTTP</a:t>
            </a:r>
            <a:br>
              <a:rPr lang="en-US" sz="1200" dirty="0"/>
            </a:br>
            <a:br>
              <a:rPr lang="en-US" sz="1200" dirty="0"/>
            </a:br>
            <a:r>
              <a:rPr lang="en-US" sz="1200" b="1" dirty="0">
                <a:hlinkClick r:id="rId11"/>
              </a:rPr>
              <a:t>SOAP</a:t>
            </a:r>
            <a:r>
              <a:rPr lang="en-US" sz="1200" b="1" dirty="0"/>
              <a:t> (Simple Object Access Protocol), JSON/XML, </a:t>
            </a:r>
            <a:r>
              <a:rPr lang="en-US" sz="1200" b="1" dirty="0" err="1">
                <a:hlinkClick r:id="rId12"/>
              </a:rPr>
              <a:t>WebHooks</a:t>
            </a:r>
            <a:r>
              <a:rPr lang="en-US" sz="1200" b="1" dirty="0"/>
              <a:t>, 	</a:t>
            </a:r>
            <a:r>
              <a:rPr lang="en-US" sz="1200" b="1" dirty="0" err="1">
                <a:hlinkClick r:id="rId13"/>
              </a:rPr>
              <a:t>Jelastic</a:t>
            </a:r>
            <a:r>
              <a:rPr lang="en-US" sz="1200" b="1" dirty="0"/>
              <a:t>, </a:t>
            </a:r>
            <a:r>
              <a:rPr lang="en-US" sz="1200" b="1" dirty="0" err="1">
                <a:hlinkClick r:id="rId14"/>
              </a:rPr>
              <a:t>MongoDB</a:t>
            </a:r>
            <a:r>
              <a:rPr lang="en-US" sz="1200" b="1" dirty="0"/>
              <a:t> </a:t>
            </a:r>
            <a:r>
              <a:rPr lang="en-US" sz="1200" b="1" dirty="0" err="1">
                <a:hlinkClick r:id="rId15"/>
              </a:rPr>
              <a:t>Websocket</a:t>
            </a:r>
            <a:br>
              <a:rPr lang="en-US" sz="1200" dirty="0"/>
            </a:b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/>
          <p:cNvSpPr/>
          <p:nvPr/>
        </p:nvSpPr>
        <p:spPr>
          <a:xfrm>
            <a:off x="5652120" y="1196752"/>
            <a:ext cx="3168352" cy="1368152"/>
          </a:xfrm>
          <a:prstGeom prst="cloudCallout">
            <a:avLst>
              <a:gd name="adj1" fmla="val -68615"/>
              <a:gd name="adj2" fmla="val 863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How can I connect my Device to Internet?</a:t>
            </a:r>
          </a:p>
        </p:txBody>
      </p:sp>
      <p:pic>
        <p:nvPicPr>
          <p:cNvPr id="83970" name="Picture 2" descr="C:\Users\IC020894\AppData\Local\Microsoft\Windows\Temporary Internet Files\Content.IE5\U7BEG3E1\homer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2852936"/>
            <a:ext cx="2592288" cy="1728192"/>
          </a:xfrm>
          <a:prstGeom prst="rect">
            <a:avLst/>
          </a:prstGeom>
          <a:noFill/>
        </p:spPr>
      </p:pic>
      <p:sp>
        <p:nvSpPr>
          <p:cNvPr id="7" name="Cloud Callout 6"/>
          <p:cNvSpPr/>
          <p:nvPr/>
        </p:nvSpPr>
        <p:spPr>
          <a:xfrm>
            <a:off x="1691680" y="332656"/>
            <a:ext cx="2088232" cy="1512168"/>
          </a:xfrm>
          <a:prstGeom prst="cloudCallout">
            <a:avLst>
              <a:gd name="adj1" fmla="val 94078"/>
              <a:gd name="adj2" fmla="val 119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What is this </a:t>
            </a:r>
            <a:r>
              <a:rPr lang="en-US" dirty="0" err="1">
                <a:latin typeface="+mj-lt"/>
              </a:rPr>
              <a:t>Blaa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Blaa</a:t>
            </a:r>
            <a:r>
              <a:rPr lang="en-US" dirty="0">
                <a:latin typeface="+mj-lt"/>
              </a:rPr>
              <a:t> going On??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323528" y="1844824"/>
            <a:ext cx="2376264" cy="1512168"/>
          </a:xfrm>
          <a:prstGeom prst="cloudCallout">
            <a:avLst>
              <a:gd name="adj1" fmla="val 110502"/>
              <a:gd name="adj2" fmla="val 44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Do I really need it?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5724128" y="4725144"/>
            <a:ext cx="2664296" cy="1296144"/>
          </a:xfrm>
          <a:prstGeom prst="cloudCallout">
            <a:avLst>
              <a:gd name="adj1" fmla="val -66185"/>
              <a:gd name="adj2" fmla="val -77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Where can I send Data???</a:t>
            </a:r>
          </a:p>
        </p:txBody>
      </p:sp>
      <p:sp>
        <p:nvSpPr>
          <p:cNvPr id="10" name="Cloud Callout 9"/>
          <p:cNvSpPr/>
          <p:nvPr/>
        </p:nvSpPr>
        <p:spPr>
          <a:xfrm>
            <a:off x="2411760" y="5229200"/>
            <a:ext cx="2376264" cy="1296144"/>
          </a:xfrm>
          <a:prstGeom prst="cloudCallout">
            <a:avLst>
              <a:gd name="adj1" fmla="val 46550"/>
              <a:gd name="adj2" fmla="val -1068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What kind of Data I can Send?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251520" y="3645024"/>
            <a:ext cx="2376264" cy="1512168"/>
          </a:xfrm>
          <a:prstGeom prst="cloudCallout">
            <a:avLst>
              <a:gd name="adj1" fmla="val 118404"/>
              <a:gd name="adj2" fmla="val -287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What Hardware Do I Need?</a:t>
            </a:r>
          </a:p>
        </p:txBody>
      </p:sp>
      <p:sp>
        <p:nvSpPr>
          <p:cNvPr id="12" name="Cloud Callout 11"/>
          <p:cNvSpPr/>
          <p:nvPr/>
        </p:nvSpPr>
        <p:spPr>
          <a:xfrm>
            <a:off x="5868144" y="2996952"/>
            <a:ext cx="2880320" cy="1224136"/>
          </a:xfrm>
          <a:prstGeom prst="cloudCallout">
            <a:avLst>
              <a:gd name="adj1" fmla="val -67886"/>
              <a:gd name="adj2" fmla="val 1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Can I get this Cloud stuff?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908720"/>
            <a:ext cx="9649072" cy="566936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Existing </a:t>
            </a:r>
            <a:r>
              <a:rPr lang="en-US" b="1" dirty="0" err="1"/>
              <a:t>IoT</a:t>
            </a:r>
            <a:r>
              <a:rPr lang="en-US" b="1" dirty="0"/>
              <a:t> platforms /middleware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err="1"/>
              <a:t>IoT</a:t>
            </a:r>
            <a:r>
              <a:rPr lang="en-US" dirty="0"/>
              <a:t>- A -&gt; http://www.iot-a.eu/public</a:t>
            </a:r>
          </a:p>
          <a:p>
            <a:pPr lvl="2"/>
            <a:r>
              <a:rPr lang="en-US" dirty="0"/>
              <a:t>Hydra -&gt; http://www.hydramiddleware.eu/news.php</a:t>
            </a:r>
            <a:endParaRPr lang="en-US" sz="3600" dirty="0"/>
          </a:p>
          <a:p>
            <a:pPr lvl="2"/>
            <a:r>
              <a:rPr lang="en-US" dirty="0" err="1"/>
              <a:t>OpenIOT</a:t>
            </a:r>
            <a:r>
              <a:rPr lang="en-US" dirty="0"/>
              <a:t> -&gt; http://www.openiot.eu/</a:t>
            </a:r>
            <a:endParaRPr lang="en-US" sz="3600" dirty="0"/>
          </a:p>
          <a:p>
            <a:pPr lvl="2"/>
            <a:r>
              <a:rPr lang="en-US" dirty="0" err="1"/>
              <a:t>Carriot</a:t>
            </a:r>
            <a:r>
              <a:rPr lang="en-US" dirty="0"/>
              <a:t> -&gt; https://www.carriots.com/</a:t>
            </a:r>
          </a:p>
          <a:p>
            <a:pPr lvl="2"/>
            <a:r>
              <a:rPr lang="en-US" dirty="0" err="1"/>
              <a:t>Xively</a:t>
            </a:r>
            <a:r>
              <a:rPr lang="en-US" dirty="0"/>
              <a:t> -&gt; https://www.xively.com/</a:t>
            </a:r>
          </a:p>
          <a:p>
            <a:pPr lvl="2"/>
            <a:r>
              <a:rPr lang="en-US" dirty="0"/>
              <a:t>etc -&gt;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3C16-E578-4694-888A-13CB5972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64AD-18E6-4A67-833A-9E329A96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sz="2800" dirty="0"/>
              <a:t>DIY Create you own web server. (2 sessions)</a:t>
            </a:r>
          </a:p>
          <a:p>
            <a:pPr lvl="1"/>
            <a:r>
              <a:rPr lang="en-US" dirty="0"/>
              <a:t>Introduction to node </a:t>
            </a:r>
            <a:r>
              <a:rPr lang="en-US" dirty="0" err="1"/>
              <a:t>js</a:t>
            </a:r>
            <a:r>
              <a:rPr lang="en-US" dirty="0"/>
              <a:t> and Java script</a:t>
            </a:r>
          </a:p>
          <a:p>
            <a:pPr lvl="1"/>
            <a:r>
              <a:rPr lang="en-US" dirty="0"/>
              <a:t>Introduction to IAAS and PAAS.</a:t>
            </a:r>
          </a:p>
          <a:p>
            <a:pPr lvl="1"/>
            <a:r>
              <a:rPr lang="en-US" dirty="0"/>
              <a:t>Host your first website.</a:t>
            </a:r>
          </a:p>
          <a:p>
            <a:endParaRPr lang="en-US" sz="2800" dirty="0"/>
          </a:p>
          <a:p>
            <a:pPr lvl="0"/>
            <a:r>
              <a:rPr lang="en-US" sz="2800" dirty="0"/>
              <a:t>Understanding Hardware and protocols. (3 sessions)</a:t>
            </a:r>
          </a:p>
          <a:p>
            <a:pPr lvl="1"/>
            <a:r>
              <a:rPr lang="en-US" dirty="0"/>
              <a:t>Raspberry Pi</a:t>
            </a:r>
          </a:p>
          <a:p>
            <a:pPr lvl="1"/>
            <a:r>
              <a:rPr lang="en-US" sz="2700" dirty="0"/>
              <a:t>Introduction to RPI</a:t>
            </a:r>
          </a:p>
          <a:p>
            <a:pPr lvl="1"/>
            <a:r>
              <a:rPr lang="en-US" sz="2700" dirty="0"/>
              <a:t>Different ways of programming in RPI</a:t>
            </a:r>
          </a:p>
          <a:p>
            <a:pPr lvl="1"/>
            <a:r>
              <a:rPr lang="en-US" sz="2700" dirty="0"/>
              <a:t>Control GPIO on RPI</a:t>
            </a:r>
          </a:p>
          <a:p>
            <a:pPr lvl="1"/>
            <a:r>
              <a:rPr lang="en-US" sz="2700" dirty="0"/>
              <a:t>Introduction to MQTT (IOT protocol)</a:t>
            </a:r>
          </a:p>
          <a:p>
            <a:pPr lvl="1"/>
            <a:r>
              <a:rPr lang="en-US" sz="2700" dirty="0"/>
              <a:t>Sending and Receiving messages on MQTT</a:t>
            </a:r>
          </a:p>
          <a:p>
            <a:pPr marL="0" indent="0">
              <a:buNone/>
            </a:pPr>
            <a:r>
              <a:rPr lang="en-US" sz="2800" dirty="0"/>
              <a:t> </a:t>
            </a:r>
          </a:p>
          <a:p>
            <a:pPr lvl="0"/>
            <a:r>
              <a:rPr lang="en-US" sz="2800" dirty="0"/>
              <a:t>DIY Control your device over internet. (4 Sessions)</a:t>
            </a:r>
          </a:p>
          <a:p>
            <a:pPr lvl="1"/>
            <a:r>
              <a:rPr lang="en-US" dirty="0"/>
              <a:t>Implementing MQTT services at server side.</a:t>
            </a:r>
          </a:p>
          <a:p>
            <a:pPr lvl="1"/>
            <a:r>
              <a:rPr lang="en-US" dirty="0"/>
              <a:t>Creating basic GUI (web pages with buttons/controls)</a:t>
            </a:r>
          </a:p>
          <a:p>
            <a:pPr lvl="1"/>
            <a:r>
              <a:rPr lang="en-US" dirty="0"/>
              <a:t>Controlling devices (Bulb/Fan/</a:t>
            </a:r>
            <a:r>
              <a:rPr lang="en-US" dirty="0" err="1"/>
              <a:t>etc</a:t>
            </a:r>
            <a:r>
              <a:rPr lang="en-US" dirty="0"/>
              <a:t>) using MQTT over internet.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49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4" name="Rectangle 3"/>
          <p:cNvSpPr/>
          <p:nvPr/>
        </p:nvSpPr>
        <p:spPr>
          <a:xfrm>
            <a:off x="7236296" y="5085184"/>
            <a:ext cx="136815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RPI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0032" y="2492896"/>
            <a:ext cx="144016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Mqtt</a:t>
            </a:r>
            <a:r>
              <a:rPr lang="en-US" dirty="0"/>
              <a:t> broker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792" y="2492896"/>
            <a:ext cx="1080120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79873" name="laptop"/>
          <p:cNvSpPr>
            <a:spLocks noEditPoints="1" noChangeArrowheads="1"/>
          </p:cNvSpPr>
          <p:nvPr/>
        </p:nvSpPr>
        <p:spPr bwMode="auto">
          <a:xfrm>
            <a:off x="323528" y="2420888"/>
            <a:ext cx="1224136" cy="936104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loud 8"/>
          <p:cNvSpPr/>
          <p:nvPr/>
        </p:nvSpPr>
        <p:spPr>
          <a:xfrm>
            <a:off x="1907704" y="1700808"/>
            <a:ext cx="5688632" cy="316835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403648" y="2996952"/>
            <a:ext cx="1296144" cy="0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300192" y="3789040"/>
            <a:ext cx="936104" cy="1296144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1"/>
          </p:cNvCxnSpPr>
          <p:nvPr/>
        </p:nvCxnSpPr>
        <p:spPr>
          <a:xfrm flipH="1">
            <a:off x="3779912" y="3140968"/>
            <a:ext cx="1080120" cy="0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99792" y="393305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80312" y="63093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Subscriber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07904" y="47251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3" descr="C:\Users\IC020894\AppData\Local\Microsoft\Windows\Temporary Internet Files\Content.IE5\LS6GTRHG\googley-eye-birdie-has-questions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988840"/>
            <a:ext cx="3024336" cy="1974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hangthebankers.com/wp-content/uploads/2013/06/Skynet-terminator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05203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9792" y="476672"/>
            <a:ext cx="423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2020: World with Terminators…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035129"/>
            <a:ext cx="8229600" cy="1143000"/>
          </a:xfrm>
        </p:spPr>
        <p:txBody>
          <a:bodyPr/>
          <a:lstStyle/>
          <a:p>
            <a:r>
              <a:rPr lang="en-US" dirty="0"/>
              <a:t>Where is IoT?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342540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Lets understand 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IOT?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hlinkClick r:id="rId2"/>
              </a:rPr>
              <a:t>https://www.forbes.com/sites/gilpress/2014/08/22/internet-of-things-by-the-numbers-market-estimates-and-forecasts/#44bbc9eeb919</a:t>
            </a:r>
            <a:endParaRPr lang="en-US" sz="2200" dirty="0"/>
          </a:p>
          <a:p>
            <a:r>
              <a:rPr lang="en-US" sz="2200" dirty="0">
                <a:hlinkClick r:id="rId2"/>
              </a:rPr>
              <a:t>https://www.youtube.com/watch?v=QSIPNhOiMoE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6771" y="1309365"/>
            <a:ext cx="217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Smart Appliances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746" y="6250514"/>
            <a:ext cx="141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Healthcare</a:t>
            </a:r>
          </a:p>
        </p:txBody>
      </p:sp>
      <p:pic>
        <p:nvPicPr>
          <p:cNvPr id="6" name="Picture 4" descr="http://www.cccblog.org/wp-content/uploads/2011/11/offbeat_fridge2_600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10" y="1638927"/>
            <a:ext cx="3629971" cy="435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28" y="3829537"/>
            <a:ext cx="4396601" cy="2416607"/>
          </a:xfrm>
          <a:prstGeom prst="rect">
            <a:avLst/>
          </a:prstGeom>
        </p:spPr>
      </p:pic>
      <p:pic>
        <p:nvPicPr>
          <p:cNvPr id="8" name="Picture 2" descr="http://media.gadgetsin.com/2014/05/wellograph_smart_watch_with_fitness_tracker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7" y="1223890"/>
            <a:ext cx="4335440" cy="238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6147" y="3703263"/>
            <a:ext cx="122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Wearable Tech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3808" y="54868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IOT in Day To Day Life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482" cy="6460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>
                <a:ea typeface="宋体" charset="-122"/>
              </a:rPr>
              <a:t>What’s the Internet of Things</a:t>
            </a:r>
          </a:p>
        </p:txBody>
      </p:sp>
      <p:sp>
        <p:nvSpPr>
          <p:cNvPr id="5123" name="Rectangle 6"/>
          <p:cNvSpPr txBox="1">
            <a:spLocks noChangeArrowheads="1"/>
          </p:cNvSpPr>
          <p:nvPr/>
        </p:nvSpPr>
        <p:spPr bwMode="auto">
          <a:xfrm>
            <a:off x="381000" y="1447800"/>
            <a:ext cx="7848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Char char="§"/>
            </a:pPr>
            <a:r>
              <a:rPr lang="en-US" altLang="zh-CN" sz="2800" dirty="0">
                <a:latin typeface="+mn-lt"/>
                <a:ea typeface="宋体" pitchFamily="2" charset="-122"/>
              </a:rPr>
              <a:t>Definition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r>
              <a:rPr lang="en-US" altLang="zh-CN" dirty="0">
                <a:latin typeface="+mn-lt"/>
                <a:ea typeface="宋体" pitchFamily="2" charset="-122"/>
              </a:rPr>
              <a:t>	(1) The Internet of Things, also called The Internet of Objects, refers to a wireless network between objects, usually the network will be wireless and self-configuring, such as household appliances.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r>
              <a:rPr lang="en-US" altLang="zh-CN" sz="2400" dirty="0">
                <a:latin typeface="+mn-lt"/>
                <a:ea typeface="宋体" pitchFamily="2" charset="-122"/>
              </a:rPr>
              <a:t>                                                              ------Wikipedia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endParaRPr lang="en-US" altLang="zh-CN" sz="2400" dirty="0">
              <a:latin typeface="+mn-lt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r>
              <a:rPr lang="en-US" altLang="zh-CN" sz="2400" dirty="0">
                <a:latin typeface="+mn-lt"/>
                <a:ea typeface="宋体" pitchFamily="2" charset="-122"/>
              </a:rPr>
              <a:t>	</a:t>
            </a:r>
            <a:r>
              <a:rPr lang="en-US" altLang="zh-CN" dirty="0">
                <a:latin typeface="+mn-lt"/>
                <a:ea typeface="宋体" pitchFamily="2" charset="-122"/>
              </a:rPr>
              <a:t>(2) By embedding short-range mobile transceivers into a wide array of additional gadgets and everyday items, enabling new forms of communication between people and things, and between things themselves.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r>
              <a:rPr lang="en-US" altLang="zh-CN" sz="2400" dirty="0">
                <a:latin typeface="+mn-lt"/>
                <a:ea typeface="宋体" pitchFamily="2" charset="-122"/>
              </a:rPr>
              <a:t>                                                              ------WSIS 2005</a:t>
            </a:r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>
                <a:ea typeface="宋体" charset="-122"/>
              </a:rPr>
              <a:t>What’s</a:t>
            </a:r>
            <a:r>
              <a:rPr lang="en-US" altLang="zh-CN" sz="4000" dirty="0">
                <a:latin typeface="+mn-lt"/>
                <a:ea typeface="宋体" charset="-122"/>
              </a:rPr>
              <a:t> the Internet of Things</a:t>
            </a:r>
          </a:p>
        </p:txBody>
      </p:sp>
      <p:sp>
        <p:nvSpPr>
          <p:cNvPr id="6147" name="Rectangle 6"/>
          <p:cNvSpPr txBox="1">
            <a:spLocks noChangeArrowheads="1"/>
          </p:cNvSpPr>
          <p:nvPr/>
        </p:nvSpPr>
        <p:spPr bwMode="auto">
          <a:xfrm>
            <a:off x="381000" y="1524000"/>
            <a:ext cx="7848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Char char="§"/>
            </a:pPr>
            <a:r>
              <a:rPr lang="en-US" altLang="zh-CN" sz="2800" dirty="0">
                <a:latin typeface="+mn-lt"/>
                <a:ea typeface="宋体" pitchFamily="2" charset="-122"/>
              </a:rPr>
              <a:t>Definition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r>
              <a:rPr lang="en-US" altLang="zh-CN" dirty="0">
                <a:latin typeface="+mn-lt"/>
                <a:ea typeface="宋体" pitchFamily="2" charset="-122"/>
              </a:rPr>
              <a:t>	(3) The term "Internet of Things" has come to describe a number of technologies and research disciplines that enable the Internet to reach out into the real world of physical objects.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r>
              <a:rPr lang="en-US" altLang="zh-CN" dirty="0">
                <a:latin typeface="+mn-lt"/>
                <a:ea typeface="宋体" pitchFamily="2" charset="-122"/>
              </a:rPr>
              <a:t>                                                             ------</a:t>
            </a:r>
            <a:r>
              <a:rPr lang="en-US" altLang="zh-CN" dirty="0" err="1">
                <a:latin typeface="+mn-lt"/>
                <a:ea typeface="宋体" pitchFamily="2" charset="-122"/>
              </a:rPr>
              <a:t>IoT</a:t>
            </a:r>
            <a:r>
              <a:rPr lang="en-US" altLang="zh-CN" dirty="0">
                <a:latin typeface="+mn-lt"/>
                <a:ea typeface="宋体" pitchFamily="2" charset="-122"/>
              </a:rPr>
              <a:t> 2008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endParaRPr lang="en-US" altLang="zh-CN" dirty="0">
              <a:latin typeface="+mn-lt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endParaRPr lang="en-US" altLang="zh-CN" dirty="0">
              <a:latin typeface="+mn-lt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r>
              <a:rPr lang="en-US" altLang="zh-CN" dirty="0">
                <a:latin typeface="+mn-lt"/>
                <a:ea typeface="宋体" pitchFamily="2" charset="-122"/>
              </a:rPr>
              <a:t>	(4) “Things having identities and virtual personalities operating in smart spaces using intelligent interfaces to connect and communicate within social, environmental, and user contexts”.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Wingdings" pitchFamily="2" charset="2"/>
              <a:buNone/>
            </a:pPr>
            <a:r>
              <a:rPr lang="en-US" altLang="zh-CN" dirty="0">
                <a:latin typeface="+mn-lt"/>
                <a:ea typeface="宋体" pitchFamily="2" charset="-122"/>
              </a:rPr>
              <a:t>						      -------</a:t>
            </a:r>
            <a:r>
              <a:rPr lang="en-US" altLang="zh-CN" dirty="0" err="1">
                <a:latin typeface="+mn-lt"/>
                <a:ea typeface="宋体" pitchFamily="2" charset="-122"/>
              </a:rPr>
              <a:t>IoT</a:t>
            </a:r>
            <a:r>
              <a:rPr lang="en-US" altLang="zh-CN" dirty="0">
                <a:latin typeface="+mn-lt"/>
                <a:ea typeface="宋体" pitchFamily="2" charset="-122"/>
              </a:rPr>
              <a:t> in 2020</a:t>
            </a:r>
            <a:endParaRPr lang="en-US" altLang="zh-CN" sz="24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32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46</TotalTime>
  <Words>1325</Words>
  <Application>Microsoft Office PowerPoint</Application>
  <PresentationFormat>On-screen Show (4:3)</PresentationFormat>
  <Paragraphs>192</Paragraphs>
  <Slides>25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微軟正黑體</vt:lpstr>
      <vt:lpstr>黑体</vt:lpstr>
      <vt:lpstr>宋体</vt:lpstr>
      <vt:lpstr>华文楷体</vt:lpstr>
      <vt:lpstr>华文中宋</vt:lpstr>
      <vt:lpstr>Arial</vt:lpstr>
      <vt:lpstr>Baskerville Old Face</vt:lpstr>
      <vt:lpstr>Calibri</vt:lpstr>
      <vt:lpstr>Constantia</vt:lpstr>
      <vt:lpstr>隶书</vt:lpstr>
      <vt:lpstr>Times New Roman</vt:lpstr>
      <vt:lpstr>Wingdings</vt:lpstr>
      <vt:lpstr>Wingdings 2</vt:lpstr>
      <vt:lpstr>Flow</vt:lpstr>
      <vt:lpstr>Photo Editor 照片</vt:lpstr>
      <vt:lpstr>Internet Of Things</vt:lpstr>
      <vt:lpstr>PowerPoint Presentation</vt:lpstr>
      <vt:lpstr>PowerPoint Presentation</vt:lpstr>
      <vt:lpstr>Where is IoT?</vt:lpstr>
      <vt:lpstr>What is IOT?</vt:lpstr>
      <vt:lpstr>PowerPoint Presentation</vt:lpstr>
      <vt:lpstr>PowerPoint Presentation</vt:lpstr>
      <vt:lpstr>What’s the Internet of Things</vt:lpstr>
      <vt:lpstr>What’s the Internet of Things</vt:lpstr>
      <vt:lpstr>Scenario : Monitoring the Environment</vt:lpstr>
      <vt:lpstr>IoT and WSN</vt:lpstr>
      <vt:lpstr>IoT and WSN</vt:lpstr>
      <vt:lpstr>IoT and WSN</vt:lpstr>
      <vt:lpstr>PowerPoint Presentation</vt:lpstr>
      <vt:lpstr>Internet of Things vs. Cloud Properties</vt:lpstr>
      <vt:lpstr>4 Layers Model for IoT</vt:lpstr>
      <vt:lpstr>More on 4 Layers Model</vt:lpstr>
      <vt:lpstr>To being with…</vt:lpstr>
      <vt:lpstr>Data Protocols</vt:lpstr>
      <vt:lpstr>Data Protocols</vt:lpstr>
      <vt:lpstr>PowerPoint Presentation</vt:lpstr>
      <vt:lpstr>Existing IoT platforms /middleware</vt:lpstr>
      <vt:lpstr>Agenda</vt:lpstr>
      <vt:lpstr>Demo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Choudhary, Suraj (CT DD DS AA MO MM MT)</dc:creator>
  <cp:keywords>C_Unrestricted</cp:keywords>
  <cp:lastModifiedBy>Choudhary, Suraj (CT RDA DS AA MO MM MT FR-R&amp;D)</cp:lastModifiedBy>
  <cp:revision>234</cp:revision>
  <dcterms:created xsi:type="dcterms:W3CDTF">2017-01-05T04:39:30Z</dcterms:created>
  <dcterms:modified xsi:type="dcterms:W3CDTF">2019-02-06T15:51:50Z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</Properties>
</file>